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97" r:id="rId2"/>
    <p:sldId id="305" r:id="rId3"/>
    <p:sldId id="268" r:id="rId4"/>
    <p:sldId id="301" r:id="rId5"/>
    <p:sldId id="302" r:id="rId6"/>
    <p:sldId id="303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6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A52DD-3621-9E4A-9F1D-7FACD26D02F4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4D5E8-E382-0C40-8D5C-DFF02E47E0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1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gives</a:t>
            </a:r>
            <a:r>
              <a:rPr lang="en-US" baseline="0" dirty="0" smtClean="0"/>
              <a:t> an idea of how M&amp;E is related to </a:t>
            </a:r>
            <a:r>
              <a:rPr lang="en-US" baseline="0" dirty="0" err="1" smtClean="0"/>
              <a:t>programme</a:t>
            </a:r>
            <a:r>
              <a:rPr lang="en-US" baseline="0" dirty="0" smtClean="0"/>
              <a:t> or project cycles and the relationships between monitoring, planning, management, reporting and evaluation.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M&amp;E are related/complementary processes for enabling </a:t>
            </a:r>
            <a:r>
              <a:rPr lang="en-US" baseline="0" dirty="0" err="1" smtClean="0"/>
              <a:t>organisations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programmes</a:t>
            </a:r>
            <a:r>
              <a:rPr lang="en-US" baseline="0" dirty="0" smtClean="0"/>
              <a:t>, projects to learn from their experience (and from other experiences)  and adjust what they do to reflect that learning.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Yesterday we heard how </a:t>
            </a:r>
            <a:r>
              <a:rPr lang="en-US" baseline="0" dirty="0" err="1" smtClean="0"/>
              <a:t>imGoats</a:t>
            </a:r>
            <a:r>
              <a:rPr lang="en-US" baseline="0" dirty="0" smtClean="0"/>
              <a:t> is using OM as a monitoring tool to inform planning and management.  We heard a little bit about how the </a:t>
            </a:r>
            <a:r>
              <a:rPr lang="en-US" baseline="0" dirty="0" err="1" smtClean="0"/>
              <a:t>Moz</a:t>
            </a:r>
            <a:r>
              <a:rPr lang="en-US" baseline="0" dirty="0" smtClean="0"/>
              <a:t> team prepares OM reports, but it’s not clear whether these reports are being used to prepare other reports to stakeholders, including donors, which includes </a:t>
            </a:r>
            <a:r>
              <a:rPr lang="en-US" baseline="0" dirty="0" err="1" smtClean="0"/>
              <a:t>progressess</a:t>
            </a:r>
            <a:r>
              <a:rPr lang="en-US" baseline="0" dirty="0" smtClean="0"/>
              <a:t> assessments (responding to the question: Are we on track to achieve intended outcomes)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4D5E8-E382-0C40-8D5C-DFF02E47E0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6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4D5E8-E382-0C40-8D5C-DFF02E47E0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51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78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5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85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07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6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4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45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61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0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1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68CF2-05DD-8E40-9958-45AD55877CD1}" type="datetimeFigureOut">
              <a:rPr lang="en-US" smtClean="0"/>
              <a:t>03/07/2012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4E2A-F1EA-E749-8C60-B102EA5EE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3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 txBox="1">
            <a:spLocks/>
          </p:cNvSpPr>
          <p:nvPr/>
        </p:nvSpPr>
        <p:spPr>
          <a:xfrm>
            <a:off x="1693333" y="904038"/>
            <a:ext cx="5700713" cy="19746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i="1" dirty="0" smtClean="0">
                <a:solidFill>
                  <a:schemeClr val="bg1"/>
                </a:solidFill>
              </a:rPr>
              <a:t>Learning from </a:t>
            </a:r>
            <a:r>
              <a:rPr lang="en-US" sz="3600" b="1" i="1" dirty="0" err="1" smtClean="0">
                <a:solidFill>
                  <a:schemeClr val="bg1"/>
                </a:solidFill>
              </a:rPr>
              <a:t>imGoats</a:t>
            </a:r>
            <a:r>
              <a:rPr lang="en-US" sz="3600" b="1" i="1" dirty="0" smtClean="0">
                <a:solidFill>
                  <a:schemeClr val="bg1"/>
                </a:solidFill>
              </a:rPr>
              <a:t> experiences with</a:t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> Outcome Mapping  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1758457" y="3905457"/>
            <a:ext cx="6203110" cy="19746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i="1" dirty="0" smtClean="0">
                <a:solidFill>
                  <a:schemeClr val="bg1">
                    <a:lumMod val="85000"/>
                  </a:schemeClr>
                </a:solidFill>
              </a:rPr>
              <a:t>Presented by Ann Braun</a:t>
            </a:r>
          </a:p>
          <a:p>
            <a:pPr marL="0" indent="0" algn="ctr">
              <a:buNone/>
            </a:pPr>
            <a:r>
              <a:rPr lang="en-US" sz="2400" i="1" dirty="0" smtClean="0">
                <a:solidFill>
                  <a:schemeClr val="bg1">
                    <a:lumMod val="85000"/>
                  </a:schemeClr>
                </a:solidFill>
              </a:rPr>
              <a:t>at the </a:t>
            </a:r>
            <a:r>
              <a:rPr lang="en-US" sz="2400" i="1" dirty="0" err="1" smtClean="0">
                <a:solidFill>
                  <a:schemeClr val="bg1">
                    <a:lumMod val="85000"/>
                  </a:schemeClr>
                </a:solidFill>
              </a:rPr>
              <a:t>imGoats</a:t>
            </a:r>
            <a:r>
              <a:rPr lang="en-US" sz="2400" i="1" dirty="0" smtClean="0">
                <a:solidFill>
                  <a:schemeClr val="bg1">
                    <a:lumMod val="85000"/>
                  </a:schemeClr>
                </a:solidFill>
              </a:rPr>
              <a:t> Learning &amp; Reflection Workshop, 2-6 July 2012, Udaipur, India</a:t>
            </a:r>
            <a:endParaRPr lang="en-US" sz="2400" i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993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2"/>
          <p:cNvSpPr>
            <a:spLocks/>
          </p:cNvSpPr>
          <p:nvPr/>
        </p:nvSpPr>
        <p:spPr bwMode="auto">
          <a:xfrm>
            <a:off x="2517775" y="2743200"/>
            <a:ext cx="1276350" cy="1349375"/>
          </a:xfrm>
          <a:custGeom>
            <a:avLst/>
            <a:gdLst>
              <a:gd name="G0" fmla="+- 571 0 0"/>
              <a:gd name="G1" fmla="+- 21600 0 0"/>
              <a:gd name="G2" fmla="+- 21600 0 0"/>
              <a:gd name="T0" fmla="*/ 0 w 21837"/>
              <a:gd name="T1" fmla="*/ 8 h 21600"/>
              <a:gd name="T2" fmla="*/ 21837 w 21837"/>
              <a:gd name="T3" fmla="*/ 17817 h 21600"/>
              <a:gd name="T4" fmla="*/ 571 w 2183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37" h="21600" fill="none" extrusionOk="0">
                <a:moveTo>
                  <a:pt x="-1" y="7"/>
                </a:moveTo>
                <a:cubicBezTo>
                  <a:pt x="190" y="2"/>
                  <a:pt x="380" y="-1"/>
                  <a:pt x="571" y="-1"/>
                </a:cubicBezTo>
                <a:cubicBezTo>
                  <a:pt x="11040" y="-1"/>
                  <a:pt x="20003" y="7508"/>
                  <a:pt x="21837" y="17816"/>
                </a:cubicBezTo>
              </a:path>
              <a:path w="21837" h="21600" stroke="0" extrusionOk="0">
                <a:moveTo>
                  <a:pt x="-1" y="7"/>
                </a:moveTo>
                <a:cubicBezTo>
                  <a:pt x="190" y="2"/>
                  <a:pt x="380" y="-1"/>
                  <a:pt x="571" y="-1"/>
                </a:cubicBezTo>
                <a:cubicBezTo>
                  <a:pt x="11040" y="-1"/>
                  <a:pt x="20003" y="7508"/>
                  <a:pt x="21837" y="17816"/>
                </a:cubicBezTo>
                <a:lnTo>
                  <a:pt x="571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3" name="Arc 3"/>
          <p:cNvSpPr>
            <a:spLocks/>
          </p:cNvSpPr>
          <p:nvPr/>
        </p:nvSpPr>
        <p:spPr bwMode="auto">
          <a:xfrm rot="5723972">
            <a:off x="2538412" y="4003676"/>
            <a:ext cx="1063625" cy="13335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9050"/>
              <a:gd name="T1" fmla="*/ 0 h 21600"/>
              <a:gd name="T2" fmla="*/ 19050 w 19050"/>
              <a:gd name="T3" fmla="*/ 11419 h 21600"/>
              <a:gd name="T4" fmla="*/ 0 w 1905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0" h="21600" fill="none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</a:path>
              <a:path w="19050" h="21600" stroke="0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  <a:lnTo>
                  <a:pt x="0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35300" y="3871913"/>
            <a:ext cx="1612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200" b="1" dirty="0" smtClean="0">
                <a:latin typeface="Tahoma" charset="0"/>
                <a:cs typeface="Times New Roman" charset="0"/>
              </a:rPr>
              <a:t>Identify</a:t>
            </a:r>
            <a:endParaRPr lang="en-AU" sz="1200" b="1" dirty="0">
              <a:latin typeface="Tahoma" charset="0"/>
              <a:cs typeface="Times New Roman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691680" y="5157192"/>
            <a:ext cx="16129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200" b="1" dirty="0">
                <a:latin typeface="Tahoma" charset="0"/>
                <a:cs typeface="Times New Roman" charset="0"/>
              </a:rPr>
              <a:t>Design </a:t>
            </a:r>
            <a:r>
              <a:rPr lang="en-NZ" sz="1200" b="1" dirty="0" smtClean="0">
                <a:latin typeface="Tahoma" charset="0"/>
                <a:cs typeface="Times New Roman" charset="0"/>
              </a:rPr>
              <a:t>&amp; Plan</a:t>
            </a:r>
            <a:endParaRPr lang="en-AU" sz="1200" b="1" dirty="0">
              <a:latin typeface="Tahoma" charset="0"/>
              <a:cs typeface="Times New Roman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" y="3871913"/>
            <a:ext cx="175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200" b="1" dirty="0" smtClean="0">
                <a:latin typeface="Tahoma" charset="0"/>
                <a:cs typeface="Times New Roman" charset="0"/>
              </a:rPr>
              <a:t>Implement</a:t>
            </a:r>
            <a:endParaRPr lang="en-AU" sz="1200" b="1" dirty="0">
              <a:latin typeface="Tahoma" charset="0"/>
              <a:cs typeface="Times New Roman" charset="0"/>
            </a:endParaRPr>
          </a:p>
        </p:txBody>
      </p:sp>
      <p:sp>
        <p:nvSpPr>
          <p:cNvPr id="7" name="Arc 7"/>
          <p:cNvSpPr>
            <a:spLocks/>
          </p:cNvSpPr>
          <p:nvPr/>
        </p:nvSpPr>
        <p:spPr bwMode="auto">
          <a:xfrm rot="12335230">
            <a:off x="1139825" y="3803650"/>
            <a:ext cx="1116013" cy="12715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9050"/>
              <a:gd name="T1" fmla="*/ 0 h 21600"/>
              <a:gd name="T2" fmla="*/ 19050 w 19050"/>
              <a:gd name="T3" fmla="*/ 11419 h 21600"/>
              <a:gd name="T4" fmla="*/ 0 w 1905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0" h="21600" fill="none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</a:path>
              <a:path w="19050" h="21600" stroke="0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  <a:lnTo>
                  <a:pt x="0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8" name="Arc 8"/>
          <p:cNvSpPr>
            <a:spLocks/>
          </p:cNvSpPr>
          <p:nvPr/>
        </p:nvSpPr>
        <p:spPr bwMode="auto">
          <a:xfrm flipH="1" flipV="1">
            <a:off x="990600" y="1981200"/>
            <a:ext cx="1447800" cy="763588"/>
          </a:xfrm>
          <a:custGeom>
            <a:avLst/>
            <a:gdLst>
              <a:gd name="G0" fmla="+- 0 0 0"/>
              <a:gd name="G1" fmla="+- 21529 0 0"/>
              <a:gd name="G2" fmla="+- 21600 0 0"/>
              <a:gd name="T0" fmla="*/ 1745 w 21600"/>
              <a:gd name="T1" fmla="*/ 0 h 21529"/>
              <a:gd name="T2" fmla="*/ 21600 w 21600"/>
              <a:gd name="T3" fmla="*/ 21529 h 21529"/>
              <a:gd name="T4" fmla="*/ 0 w 21600"/>
              <a:gd name="T5" fmla="*/ 21529 h 21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29" fill="none" extrusionOk="0">
                <a:moveTo>
                  <a:pt x="1745" y="-1"/>
                </a:moveTo>
                <a:cubicBezTo>
                  <a:pt x="12960" y="908"/>
                  <a:pt x="21600" y="10276"/>
                  <a:pt x="21600" y="21529"/>
                </a:cubicBezTo>
              </a:path>
              <a:path w="21600" h="21529" stroke="0" extrusionOk="0">
                <a:moveTo>
                  <a:pt x="1745" y="-1"/>
                </a:moveTo>
                <a:cubicBezTo>
                  <a:pt x="12960" y="908"/>
                  <a:pt x="21600" y="10276"/>
                  <a:pt x="21600" y="21529"/>
                </a:cubicBezTo>
                <a:lnTo>
                  <a:pt x="0" y="21529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9" name="Arc 9"/>
          <p:cNvSpPr>
            <a:spLocks/>
          </p:cNvSpPr>
          <p:nvPr/>
        </p:nvSpPr>
        <p:spPr bwMode="auto">
          <a:xfrm flipH="1">
            <a:off x="1219200" y="2736850"/>
            <a:ext cx="1325563" cy="1214438"/>
          </a:xfrm>
          <a:custGeom>
            <a:avLst/>
            <a:gdLst>
              <a:gd name="G0" fmla="+- 1117 0 0"/>
              <a:gd name="G1" fmla="+- 21600 0 0"/>
              <a:gd name="G2" fmla="+- 21600 0 0"/>
              <a:gd name="T0" fmla="*/ 0 w 22681"/>
              <a:gd name="T1" fmla="*/ 29 h 21600"/>
              <a:gd name="T2" fmla="*/ 22681 w 22681"/>
              <a:gd name="T3" fmla="*/ 20351 h 21600"/>
              <a:gd name="T4" fmla="*/ 1117 w 2268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81" h="21600" fill="none" extrusionOk="0">
                <a:moveTo>
                  <a:pt x="-1" y="28"/>
                </a:moveTo>
                <a:cubicBezTo>
                  <a:pt x="372" y="9"/>
                  <a:pt x="744" y="-1"/>
                  <a:pt x="1117" y="-1"/>
                </a:cubicBezTo>
                <a:cubicBezTo>
                  <a:pt x="12561" y="-1"/>
                  <a:pt x="22019" y="8925"/>
                  <a:pt x="22680" y="20351"/>
                </a:cubicBezTo>
              </a:path>
              <a:path w="22681" h="21600" stroke="0" extrusionOk="0">
                <a:moveTo>
                  <a:pt x="-1" y="28"/>
                </a:moveTo>
                <a:cubicBezTo>
                  <a:pt x="372" y="9"/>
                  <a:pt x="744" y="-1"/>
                  <a:pt x="1117" y="-1"/>
                </a:cubicBezTo>
                <a:cubicBezTo>
                  <a:pt x="12561" y="-1"/>
                  <a:pt x="22019" y="8925"/>
                  <a:pt x="22680" y="20351"/>
                </a:cubicBezTo>
                <a:lnTo>
                  <a:pt x="1117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10" name="Arc 10"/>
          <p:cNvSpPr>
            <a:spLocks/>
          </p:cNvSpPr>
          <p:nvPr/>
        </p:nvSpPr>
        <p:spPr bwMode="auto">
          <a:xfrm>
            <a:off x="7038975" y="2801938"/>
            <a:ext cx="1243013" cy="12715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266"/>
              <a:gd name="T1" fmla="*/ 0 h 21600"/>
              <a:gd name="T2" fmla="*/ 21266 w 21266"/>
              <a:gd name="T3" fmla="*/ 17817 h 21600"/>
              <a:gd name="T4" fmla="*/ 0 w 2126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66" h="21600" fill="none" extrusionOk="0">
                <a:moveTo>
                  <a:pt x="0" y="-1"/>
                </a:moveTo>
                <a:cubicBezTo>
                  <a:pt x="10469" y="-1"/>
                  <a:pt x="19432" y="7508"/>
                  <a:pt x="21266" y="17816"/>
                </a:cubicBezTo>
              </a:path>
              <a:path w="21266" h="21600" stroke="0" extrusionOk="0">
                <a:moveTo>
                  <a:pt x="0" y="-1"/>
                </a:moveTo>
                <a:cubicBezTo>
                  <a:pt x="10469" y="-1"/>
                  <a:pt x="19432" y="7508"/>
                  <a:pt x="21266" y="17816"/>
                </a:cubicBezTo>
                <a:lnTo>
                  <a:pt x="0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11" name="Arc 11"/>
          <p:cNvSpPr>
            <a:spLocks/>
          </p:cNvSpPr>
          <p:nvPr/>
        </p:nvSpPr>
        <p:spPr bwMode="auto">
          <a:xfrm rot="5723972">
            <a:off x="7034212" y="4003676"/>
            <a:ext cx="1063625" cy="13335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9050"/>
              <a:gd name="T1" fmla="*/ 0 h 21600"/>
              <a:gd name="T2" fmla="*/ 19050 w 19050"/>
              <a:gd name="T3" fmla="*/ 11419 h 21600"/>
              <a:gd name="T4" fmla="*/ 0 w 1905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0" h="21600" fill="none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</a:path>
              <a:path w="19050" h="21600" stroke="0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  <a:lnTo>
                  <a:pt x="0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7531100" y="3871913"/>
            <a:ext cx="1612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200" b="1" dirty="0" smtClean="0">
                <a:latin typeface="Tahoma" charset="0"/>
                <a:cs typeface="Times New Roman" charset="0"/>
              </a:rPr>
              <a:t>Identify</a:t>
            </a:r>
            <a:endParaRPr lang="en-AU" sz="1200" b="1" dirty="0">
              <a:latin typeface="Tahoma" charset="0"/>
              <a:cs typeface="Times New Roman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228184" y="5157192"/>
            <a:ext cx="16129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200" b="1" dirty="0">
                <a:latin typeface="Tahoma" charset="0"/>
                <a:cs typeface="Times New Roman" charset="0"/>
              </a:rPr>
              <a:t>Design | Plan</a:t>
            </a:r>
            <a:endParaRPr lang="en-AU" sz="1200" b="1" dirty="0">
              <a:latin typeface="Tahoma" charset="0"/>
              <a:cs typeface="Times New Roman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724400" y="3871913"/>
            <a:ext cx="175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200" b="1" dirty="0" smtClean="0">
                <a:latin typeface="Tahoma" charset="0"/>
                <a:cs typeface="Times New Roman" charset="0"/>
              </a:rPr>
              <a:t>Implement</a:t>
            </a:r>
            <a:endParaRPr lang="en-AU" sz="1200" b="1" dirty="0">
              <a:latin typeface="Tahoma" charset="0"/>
              <a:cs typeface="Times New Roman" charset="0"/>
            </a:endParaRPr>
          </a:p>
        </p:txBody>
      </p:sp>
      <p:sp>
        <p:nvSpPr>
          <p:cNvPr id="15" name="Arc 15"/>
          <p:cNvSpPr>
            <a:spLocks/>
          </p:cNvSpPr>
          <p:nvPr/>
        </p:nvSpPr>
        <p:spPr bwMode="auto">
          <a:xfrm rot="12335230">
            <a:off x="5635625" y="3803650"/>
            <a:ext cx="1116013" cy="12715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9050"/>
              <a:gd name="T1" fmla="*/ 0 h 21600"/>
              <a:gd name="T2" fmla="*/ 19050 w 19050"/>
              <a:gd name="T3" fmla="*/ 11419 h 21600"/>
              <a:gd name="T4" fmla="*/ 0 w 1905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0" h="21600" fill="none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</a:path>
              <a:path w="19050" h="21600" stroke="0" extrusionOk="0">
                <a:moveTo>
                  <a:pt x="0" y="-1"/>
                </a:moveTo>
                <a:cubicBezTo>
                  <a:pt x="7970" y="-1"/>
                  <a:pt x="15293" y="4389"/>
                  <a:pt x="19050" y="11418"/>
                </a:cubicBezTo>
                <a:lnTo>
                  <a:pt x="0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16" name="Arc 16"/>
          <p:cNvSpPr>
            <a:spLocks/>
          </p:cNvSpPr>
          <p:nvPr/>
        </p:nvSpPr>
        <p:spPr bwMode="auto">
          <a:xfrm flipH="1">
            <a:off x="5715000" y="2819400"/>
            <a:ext cx="1541463" cy="1138238"/>
          </a:xfrm>
          <a:custGeom>
            <a:avLst/>
            <a:gdLst>
              <a:gd name="G0" fmla="+- 4818 0 0"/>
              <a:gd name="G1" fmla="+- 21600 0 0"/>
              <a:gd name="G2" fmla="+- 21600 0 0"/>
              <a:gd name="T0" fmla="*/ 0 w 26382"/>
              <a:gd name="T1" fmla="*/ 544 h 21600"/>
              <a:gd name="T2" fmla="*/ 26382 w 26382"/>
              <a:gd name="T3" fmla="*/ 20351 h 21600"/>
              <a:gd name="T4" fmla="*/ 4818 w 2638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382" h="21600" fill="none" extrusionOk="0">
                <a:moveTo>
                  <a:pt x="0" y="544"/>
                </a:moveTo>
                <a:cubicBezTo>
                  <a:pt x="1580" y="182"/>
                  <a:pt x="3196" y="-1"/>
                  <a:pt x="4818" y="-1"/>
                </a:cubicBezTo>
                <a:cubicBezTo>
                  <a:pt x="16262" y="-1"/>
                  <a:pt x="25720" y="8925"/>
                  <a:pt x="26381" y="20351"/>
                </a:cubicBezTo>
              </a:path>
              <a:path w="26382" h="21600" stroke="0" extrusionOk="0">
                <a:moveTo>
                  <a:pt x="0" y="544"/>
                </a:moveTo>
                <a:cubicBezTo>
                  <a:pt x="1580" y="182"/>
                  <a:pt x="3196" y="-1"/>
                  <a:pt x="4818" y="-1"/>
                </a:cubicBezTo>
                <a:cubicBezTo>
                  <a:pt x="16262" y="-1"/>
                  <a:pt x="25720" y="8925"/>
                  <a:pt x="26381" y="20351"/>
                </a:cubicBezTo>
                <a:lnTo>
                  <a:pt x="4818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17" name="Arc 17"/>
          <p:cNvSpPr>
            <a:spLocks/>
          </p:cNvSpPr>
          <p:nvPr/>
        </p:nvSpPr>
        <p:spPr bwMode="auto">
          <a:xfrm rot="18423843">
            <a:off x="1989138" y="1527175"/>
            <a:ext cx="5699125" cy="6537325"/>
          </a:xfrm>
          <a:custGeom>
            <a:avLst/>
            <a:gdLst>
              <a:gd name="G0" fmla="+- 0 0 0"/>
              <a:gd name="G1" fmla="+- 19029 0 0"/>
              <a:gd name="G2" fmla="+- 21600 0 0"/>
              <a:gd name="T0" fmla="*/ 10220 w 20068"/>
              <a:gd name="T1" fmla="*/ 0 h 19029"/>
              <a:gd name="T2" fmla="*/ 20068 w 20068"/>
              <a:gd name="T3" fmla="*/ 11038 h 19029"/>
              <a:gd name="T4" fmla="*/ 0 w 20068"/>
              <a:gd name="T5" fmla="*/ 19029 h 19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68" h="19029" fill="none" extrusionOk="0">
                <a:moveTo>
                  <a:pt x="10220" y="-1"/>
                </a:moveTo>
                <a:cubicBezTo>
                  <a:pt x="14699" y="2405"/>
                  <a:pt x="18186" y="6314"/>
                  <a:pt x="20067" y="11038"/>
                </a:cubicBezTo>
              </a:path>
              <a:path w="20068" h="19029" stroke="0" extrusionOk="0">
                <a:moveTo>
                  <a:pt x="10220" y="-1"/>
                </a:moveTo>
                <a:cubicBezTo>
                  <a:pt x="14699" y="2405"/>
                  <a:pt x="18186" y="6314"/>
                  <a:pt x="20067" y="11038"/>
                </a:cubicBezTo>
                <a:lnTo>
                  <a:pt x="0" y="19029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18" name="Arc 18"/>
          <p:cNvSpPr>
            <a:spLocks/>
          </p:cNvSpPr>
          <p:nvPr/>
        </p:nvSpPr>
        <p:spPr bwMode="auto">
          <a:xfrm flipV="1">
            <a:off x="7239000" y="1828800"/>
            <a:ext cx="1581150" cy="990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352"/>
              <a:gd name="T1" fmla="*/ 0 h 21600"/>
              <a:gd name="T2" fmla="*/ 21352 w 21352"/>
              <a:gd name="T3" fmla="*/ 18334 h 21600"/>
              <a:gd name="T4" fmla="*/ 0 w 2135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52" h="21600" fill="none" extrusionOk="0">
                <a:moveTo>
                  <a:pt x="0" y="-1"/>
                </a:moveTo>
                <a:cubicBezTo>
                  <a:pt x="10668" y="-1"/>
                  <a:pt x="19738" y="7788"/>
                  <a:pt x="21351" y="18334"/>
                </a:cubicBezTo>
              </a:path>
              <a:path w="21352" h="21600" stroke="0" extrusionOk="0">
                <a:moveTo>
                  <a:pt x="0" y="-1"/>
                </a:moveTo>
                <a:cubicBezTo>
                  <a:pt x="10668" y="-1"/>
                  <a:pt x="19738" y="7788"/>
                  <a:pt x="21351" y="18334"/>
                </a:cubicBezTo>
                <a:lnTo>
                  <a:pt x="0" y="21600"/>
                </a:lnTo>
                <a:close/>
              </a:path>
            </a:pathLst>
          </a:custGeom>
          <a:noFill/>
          <a:ln w="101600">
            <a:solidFill>
              <a:srgbClr val="8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Times New Roman" charset="0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819400" y="2057400"/>
            <a:ext cx="3581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200" b="1" dirty="0">
                <a:latin typeface="Tahoma" charset="0"/>
                <a:cs typeface="Times New Roman" charset="0"/>
              </a:rPr>
              <a:t>Completion/Transition</a:t>
            </a:r>
            <a:endParaRPr lang="en-AU" sz="1200" b="1" dirty="0">
              <a:latin typeface="Tahoma" charset="0"/>
              <a:cs typeface="Times New Roman" charset="0"/>
            </a:endParaRPr>
          </a:p>
        </p:txBody>
      </p:sp>
      <p:sp>
        <p:nvSpPr>
          <p:cNvPr id="20" name="AutoShape 25"/>
          <p:cNvSpPr>
            <a:spLocks noChangeArrowheads="1"/>
          </p:cNvSpPr>
          <p:nvPr/>
        </p:nvSpPr>
        <p:spPr bwMode="auto">
          <a:xfrm>
            <a:off x="1371600" y="290286"/>
            <a:ext cx="6781800" cy="1081314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NZ" dirty="0" smtClean="0">
                <a:latin typeface="Tahoma" charset="0"/>
                <a:cs typeface="Times New Roman" charset="0"/>
              </a:rPr>
              <a:t>Design, Planning, Mgmt, Monitoring, Evaluation, Reporting </a:t>
            </a:r>
            <a:br>
              <a:rPr lang="en-NZ" dirty="0" smtClean="0">
                <a:latin typeface="Tahoma" charset="0"/>
                <a:cs typeface="Times New Roman" charset="0"/>
              </a:rPr>
            </a:br>
            <a:r>
              <a:rPr lang="en-NZ" dirty="0" smtClean="0">
                <a:latin typeface="Tahoma" charset="0"/>
                <a:cs typeface="Times New Roman" charset="0"/>
              </a:rPr>
              <a:t>and the Project/Programme Cycle</a:t>
            </a:r>
            <a:endParaRPr lang="en-AU" dirty="0">
              <a:latin typeface="Tahoma" charset="0"/>
              <a:cs typeface="Times New Roman" charset="0"/>
            </a:endParaRPr>
          </a:p>
        </p:txBody>
      </p:sp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1907704" y="5445224"/>
            <a:ext cx="1219200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NZ" sz="1000" b="1" i="1" dirty="0" smtClean="0">
                <a:latin typeface="Tahoma" charset="0"/>
                <a:cs typeface="Times New Roman" charset="0"/>
              </a:rPr>
              <a:t>Design Programme</a:t>
            </a:r>
          </a:p>
          <a:p>
            <a:pPr algn="ctr">
              <a:spcBef>
                <a:spcPct val="50000"/>
              </a:spcBef>
              <a:defRPr/>
            </a:pPr>
            <a:r>
              <a:rPr lang="en-NZ" sz="1000" b="1" i="1" dirty="0" smtClean="0">
                <a:latin typeface="Tahoma" charset="0"/>
                <a:cs typeface="Times New Roman" charset="0"/>
              </a:rPr>
              <a:t>Plan ImplementationDesign &amp; Plan  M&amp;E</a:t>
            </a:r>
            <a:endParaRPr lang="en-AU" sz="1000" b="1" i="1" dirty="0">
              <a:latin typeface="Tahoma" charset="0"/>
              <a:cs typeface="Times New Roman" charset="0"/>
            </a:endParaRPr>
          </a:p>
        </p:txBody>
      </p:sp>
      <p:sp>
        <p:nvSpPr>
          <p:cNvPr id="22" name="Up Arrow Callout 21"/>
          <p:cNvSpPr/>
          <p:nvPr/>
        </p:nvSpPr>
        <p:spPr>
          <a:xfrm>
            <a:off x="4427984" y="2564904"/>
            <a:ext cx="360040" cy="86409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4432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Up Arrow Callout 22"/>
          <p:cNvSpPr/>
          <p:nvPr/>
        </p:nvSpPr>
        <p:spPr>
          <a:xfrm rot="7186076">
            <a:off x="751938" y="2719652"/>
            <a:ext cx="360040" cy="86409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4432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Up Arrow Callout 23"/>
          <p:cNvSpPr/>
          <p:nvPr/>
        </p:nvSpPr>
        <p:spPr>
          <a:xfrm rot="7186076">
            <a:off x="1111979" y="2287603"/>
            <a:ext cx="360040" cy="86409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4432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4067944" y="5157192"/>
            <a:ext cx="1584176" cy="1224136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Knowledge from research &amp; evaluation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>
            <a:stCxn id="25" idx="3"/>
          </p:cNvCxnSpPr>
          <p:nvPr/>
        </p:nvCxnSpPr>
        <p:spPr>
          <a:xfrm flipH="1" flipV="1">
            <a:off x="2987824" y="5373216"/>
            <a:ext cx="1080120" cy="396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5" idx="4"/>
            <a:endCxn id="4" idx="2"/>
          </p:cNvCxnSpPr>
          <p:nvPr/>
        </p:nvCxnSpPr>
        <p:spPr>
          <a:xfrm flipH="1" flipV="1">
            <a:off x="3841750" y="4148912"/>
            <a:ext cx="532228" cy="1008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rc 27"/>
          <p:cNvSpPr/>
          <p:nvPr/>
        </p:nvSpPr>
        <p:spPr>
          <a:xfrm rot="17089608">
            <a:off x="1285780" y="3100642"/>
            <a:ext cx="1725335" cy="1382143"/>
          </a:xfrm>
          <a:prstGeom prst="arc">
            <a:avLst>
              <a:gd name="adj1" fmla="val 15339166"/>
              <a:gd name="adj2" fmla="val 21216504"/>
            </a:avLst>
          </a:prstGeom>
          <a:ln w="76200" cap="rnd">
            <a:prstDash val="sysDot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837634">
            <a:off x="1555812" y="3961884"/>
            <a:ext cx="291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</a:t>
            </a:r>
            <a:r>
              <a:rPr lang="en-US" b="1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1" dirty="0" smtClean="0">
                <a:sym typeface="Wingdings"/>
              </a:rPr>
              <a:t>P, MGMT, 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8261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94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7224700"/>
              </p:ext>
            </p:extLst>
          </p:nvPr>
        </p:nvGraphicFramePr>
        <p:xfrm>
          <a:off x="457200" y="952440"/>
          <a:ext cx="8229600" cy="512571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76400"/>
                <a:gridCol w="655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Activities/Key Questions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 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Introduction</a:t>
                      </a:r>
                      <a:r>
                        <a:rPr lang="en-US" baseline="0" dirty="0" smtClean="0"/>
                        <a:t>: Outcome Mapping (OM) and its purpose in </a:t>
                      </a:r>
                      <a:r>
                        <a:rPr lang="en-US" baseline="0" dirty="0" err="1" smtClean="0"/>
                        <a:t>imGoats</a:t>
                      </a:r>
                      <a:endParaRPr lang="en-US" baseline="0" dirty="0" smtClean="0"/>
                    </a:p>
                    <a:p>
                      <a:r>
                        <a:rPr lang="en-US" b="1" dirty="0" smtClean="0"/>
                        <a:t>Q</a:t>
                      </a:r>
                      <a:r>
                        <a:rPr lang="en-US" dirty="0" smtClean="0"/>
                        <a:t>: How did we put Outcome Mapping (or other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monitoring) into practice?</a:t>
                      </a:r>
                    </a:p>
                    <a:p>
                      <a:r>
                        <a:rPr lang="en-US" b="1" dirty="0" smtClean="0"/>
                        <a:t>Guidance for</a:t>
                      </a:r>
                      <a:r>
                        <a:rPr lang="en-US" b="1" baseline="0" dirty="0" smtClean="0"/>
                        <a:t> this session</a:t>
                      </a:r>
                      <a:endParaRPr lang="en-US" b="1" dirty="0" smtClean="0"/>
                    </a:p>
                    <a:p>
                      <a:r>
                        <a:rPr lang="en-US" b="1" dirty="0" smtClean="0"/>
                        <a:t>Summary</a:t>
                      </a:r>
                      <a:r>
                        <a:rPr lang="en-US" b="1" baseline="0" dirty="0" smtClean="0"/>
                        <a:t> of key points and emerging questions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Tues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 am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Q: </a:t>
                      </a:r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What went well and less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 well in our application of OM?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Guidance for</a:t>
                      </a:r>
                      <a:r>
                        <a:rPr lang="en-US" b="1" baseline="0" dirty="0" smtClean="0">
                          <a:solidFill>
                            <a:schemeClr val="accent2"/>
                          </a:solidFill>
                        </a:rPr>
                        <a:t> this session</a:t>
                      </a:r>
                      <a:endParaRPr lang="en-US" b="1" dirty="0" smtClean="0">
                        <a:solidFill>
                          <a:schemeClr val="accent2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Summary</a:t>
                      </a:r>
                      <a:r>
                        <a:rPr lang="en-US" b="1" baseline="0" dirty="0" smtClean="0">
                          <a:solidFill>
                            <a:schemeClr val="accent2"/>
                          </a:solidFill>
                        </a:rPr>
                        <a:t> of key points and emerging questions</a:t>
                      </a:r>
                      <a:endParaRPr lang="en-US" b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Tues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 pm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Qs: </a:t>
                      </a:r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What did we learn 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about: </a:t>
                      </a:r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1) progress towards desired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 outcomes; 2) about relevance of PMs; 3) about how change happens and the usefulness of OM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Guidance for</a:t>
                      </a:r>
                      <a:r>
                        <a:rPr lang="en-US" b="1" baseline="0" dirty="0" smtClean="0">
                          <a:solidFill>
                            <a:schemeClr val="accent2"/>
                          </a:solidFill>
                        </a:rPr>
                        <a:t> this session</a:t>
                      </a:r>
                      <a:endParaRPr lang="en-US" b="1" dirty="0" smtClean="0">
                        <a:solidFill>
                          <a:schemeClr val="accent2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Summary</a:t>
                      </a:r>
                      <a:r>
                        <a:rPr lang="en-US" b="1" baseline="0" dirty="0" smtClean="0">
                          <a:solidFill>
                            <a:schemeClr val="accent2"/>
                          </a:solidFill>
                        </a:rPr>
                        <a:t> of key points and emerging questions</a:t>
                      </a:r>
                      <a:endParaRPr lang="en-US" b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Wed</a:t>
                      </a:r>
                      <a:r>
                        <a:rPr lang="en-US" baseline="0" dirty="0" smtClean="0"/>
                        <a:t> 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Q: What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baseline="0" dirty="0" smtClean="0"/>
                        <a:t>is the way forward with OM in </a:t>
                      </a:r>
                      <a:r>
                        <a:rPr lang="en-US" b="0" baseline="0" dirty="0" err="1" smtClean="0"/>
                        <a:t>imGoats</a:t>
                      </a:r>
                      <a:r>
                        <a:rPr lang="en-US" b="0" baseline="0" dirty="0" smtClean="0"/>
                        <a:t>?</a:t>
                      </a:r>
                    </a:p>
                    <a:p>
                      <a:r>
                        <a:rPr lang="en-US" b="1" dirty="0" smtClean="0"/>
                        <a:t>Guidance for</a:t>
                      </a:r>
                      <a:r>
                        <a:rPr lang="en-US" b="1" baseline="0" dirty="0" smtClean="0"/>
                        <a:t> this session</a:t>
                      </a:r>
                      <a:endParaRPr lang="en-US" b="1" dirty="0" smtClean="0"/>
                    </a:p>
                    <a:p>
                      <a:r>
                        <a:rPr lang="en-US" b="1" dirty="0" smtClean="0"/>
                        <a:t>Summary</a:t>
                      </a:r>
                      <a:r>
                        <a:rPr lang="en-US" b="1" baseline="0" dirty="0" smtClean="0"/>
                        <a:t> of key points and emerging questions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C3A2-39F6-0546-87C0-171232463DC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1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1590"/>
            <a:ext cx="8229600" cy="668791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Guidance: Morning Session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10381"/>
            <a:ext cx="8229600" cy="5781524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Key Q: </a:t>
            </a:r>
            <a:r>
              <a:rPr lang="en-US" sz="3600" dirty="0" smtClean="0"/>
              <a:t>What went well &amp; less well in our application of OM?</a:t>
            </a:r>
          </a:p>
          <a:p>
            <a:pPr marL="0" indent="0">
              <a:spcBef>
                <a:spcPts val="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Process:</a:t>
            </a:r>
          </a:p>
          <a:p>
            <a:pPr lvl="1">
              <a:spcBef>
                <a:spcPts val="0"/>
              </a:spcBef>
            </a:pPr>
            <a:r>
              <a:rPr lang="en-US" sz="3300" dirty="0" smtClean="0"/>
              <a:t>Sit together in teams: India &amp; </a:t>
            </a:r>
            <a:r>
              <a:rPr lang="en-US" sz="3300" dirty="0" err="1" smtClean="0"/>
              <a:t>Moz</a:t>
            </a:r>
            <a:r>
              <a:rPr lang="en-US" sz="3300" dirty="0"/>
              <a:t> </a:t>
            </a:r>
            <a:r>
              <a:rPr lang="en-US" sz="3300" dirty="0" smtClean="0"/>
              <a:t> </a:t>
            </a:r>
          </a:p>
          <a:p>
            <a:pPr lvl="1">
              <a:spcBef>
                <a:spcPts val="0"/>
              </a:spcBef>
            </a:pPr>
            <a:r>
              <a:rPr lang="en-US" sz="3300" dirty="0"/>
              <a:t>D</a:t>
            </a:r>
            <a:r>
              <a:rPr lang="en-US" sz="3300" dirty="0" smtClean="0"/>
              <a:t>iscuss the five KQs and prepare responses (30-40 </a:t>
            </a:r>
            <a:r>
              <a:rPr lang="en-US" sz="3300" dirty="0" err="1" smtClean="0"/>
              <a:t>mins</a:t>
            </a:r>
            <a:r>
              <a:rPr lang="en-US" sz="3300" dirty="0" smtClean="0"/>
              <a:t>)</a:t>
            </a:r>
          </a:p>
          <a:p>
            <a:pPr lvl="2">
              <a:spcBef>
                <a:spcPts val="0"/>
              </a:spcBef>
            </a:pPr>
            <a:r>
              <a:rPr lang="en-US" sz="3300" dirty="0" smtClean="0"/>
              <a:t>What went well in your application of OM (data collection, management, analysis, use, etc.)?</a:t>
            </a:r>
          </a:p>
          <a:p>
            <a:pPr lvl="2">
              <a:spcBef>
                <a:spcPts val="0"/>
              </a:spcBef>
            </a:pPr>
            <a:r>
              <a:rPr lang="en-US" sz="3300" dirty="0" smtClean="0"/>
              <a:t>What went less well?</a:t>
            </a:r>
          </a:p>
          <a:p>
            <a:pPr lvl="2">
              <a:spcBef>
                <a:spcPts val="0"/>
              </a:spcBef>
            </a:pPr>
            <a:r>
              <a:rPr lang="en-US" sz="3300" dirty="0" smtClean="0"/>
              <a:t>What did you do to meet the problems/issues that arose?</a:t>
            </a:r>
          </a:p>
          <a:p>
            <a:pPr lvl="2">
              <a:spcBef>
                <a:spcPts val="0"/>
              </a:spcBef>
            </a:pPr>
            <a:r>
              <a:rPr lang="en-US" sz="3300" dirty="0" smtClean="0"/>
              <a:t>What did you do to take advantage of any positive experiences with OM?</a:t>
            </a:r>
          </a:p>
          <a:p>
            <a:pPr lvl="2">
              <a:spcBef>
                <a:spcPts val="0"/>
              </a:spcBef>
            </a:pPr>
            <a:r>
              <a:rPr lang="en-US" sz="3300" dirty="0" smtClean="0"/>
              <a:t>What have you learned about applying OM in </a:t>
            </a:r>
            <a:r>
              <a:rPr lang="en-US" sz="3300" dirty="0" err="1" smtClean="0"/>
              <a:t>imGoats</a:t>
            </a:r>
            <a:r>
              <a:rPr lang="en-US" sz="3300" dirty="0" smtClean="0"/>
              <a:t>? </a:t>
            </a:r>
          </a:p>
          <a:p>
            <a:pPr lvl="1">
              <a:spcBef>
                <a:spcPts val="0"/>
              </a:spcBef>
            </a:pPr>
            <a:r>
              <a:rPr lang="en-US" sz="3300" dirty="0" smtClean="0"/>
              <a:t>Choose a representative from your team. </a:t>
            </a:r>
            <a:r>
              <a:rPr lang="en-US" sz="3300" dirty="0"/>
              <a:t>R</a:t>
            </a:r>
            <a:r>
              <a:rPr lang="en-US" sz="3300" dirty="0" smtClean="0"/>
              <a:t>eps from each team will interview each other using the five KQs, and following up with probing questions.  </a:t>
            </a:r>
            <a:br>
              <a:rPr lang="en-US" sz="3300" dirty="0" smtClean="0"/>
            </a:br>
            <a:r>
              <a:rPr lang="en-US" sz="3300" dirty="0" smtClean="0"/>
              <a:t>(60 </a:t>
            </a:r>
            <a:r>
              <a:rPr lang="en-US" sz="3300" dirty="0" err="1" smtClean="0"/>
              <a:t>mins</a:t>
            </a:r>
            <a:r>
              <a:rPr lang="en-US" sz="3300" dirty="0" smtClean="0"/>
              <a:t>; Audience may also ask follow up questions; Ann will moderate. </a:t>
            </a:r>
            <a:r>
              <a:rPr lang="en-US" sz="3300" dirty="0" err="1" smtClean="0"/>
              <a:t>Comms</a:t>
            </a:r>
            <a:r>
              <a:rPr lang="en-US" sz="3300" dirty="0" smtClean="0"/>
              <a:t> team will document the interview)</a:t>
            </a:r>
          </a:p>
          <a:p>
            <a:pPr lvl="1">
              <a:spcBef>
                <a:spcPts val="0"/>
              </a:spcBef>
            </a:pPr>
            <a:r>
              <a:rPr lang="en-US" sz="3300" dirty="0" smtClean="0"/>
              <a:t>Sum up:  Key points and emerging questions (volunteer, 5 </a:t>
            </a:r>
            <a:r>
              <a:rPr lang="en-US" sz="3300" dirty="0" err="1" smtClean="0"/>
              <a:t>mins</a:t>
            </a:r>
            <a:r>
              <a:rPr lang="en-US" sz="3300" dirty="0" smtClean="0"/>
              <a:t>)</a:t>
            </a:r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08283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8791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Guidance: Afternoon Session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00668"/>
            <a:ext cx="8229600" cy="5025496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Three Key Qs: We’ll take them one at a time</a:t>
            </a:r>
            <a:br>
              <a:rPr lang="en-US" b="1" dirty="0" smtClean="0"/>
            </a:b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KQ1: </a:t>
            </a:r>
            <a:r>
              <a:rPr lang="en-US" dirty="0" smtClean="0"/>
              <a:t>Considering the full set of progress markers for each boundary partner, how much  progress has there been towards intended outcomes?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Process: 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20 </a:t>
            </a:r>
            <a:r>
              <a:rPr lang="en-US" dirty="0" err="1" smtClean="0"/>
              <a:t>mins</a:t>
            </a:r>
            <a:r>
              <a:rPr lang="en-US" dirty="0" smtClean="0"/>
              <a:t> max to prepare your findings and display them on flip charts (for each boundary partner. 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15-20 </a:t>
            </a:r>
            <a:r>
              <a:rPr lang="en-US" dirty="0" err="1" smtClean="0"/>
              <a:t>mins</a:t>
            </a:r>
            <a:r>
              <a:rPr lang="en-US" dirty="0" smtClean="0"/>
              <a:t> to visit the display of the other team and ask questions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Team members take it in turns to stay with your flip charts and explain/respond questions of visitors 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515816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8791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Guidance: Afternoon Session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00668"/>
            <a:ext cx="8229600" cy="502549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KQ2: </a:t>
            </a:r>
            <a:r>
              <a:rPr lang="en-US" dirty="0" smtClean="0"/>
              <a:t>How relevant were your PMs?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Process: 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Using the computer, carry out an analysis for each BP: highlighting the relevant/useful PMs in green;  the irrelevant PMs in red;  and identify any PMs that you feel should have been part of the set.  (20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dirty="0"/>
              <a:t>P</a:t>
            </a:r>
            <a:r>
              <a:rPr lang="en-US" dirty="0" smtClean="0"/>
              <a:t>resent your analysis (20 </a:t>
            </a:r>
            <a:r>
              <a:rPr lang="en-US" dirty="0" err="1" smtClean="0"/>
              <a:t>mins</a:t>
            </a:r>
            <a:r>
              <a:rPr lang="en-US" dirty="0" smtClean="0"/>
              <a:t> per team including Q&amp;A)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Haile:  Observations, comments, feedback 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129870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8791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Guidance: Afternoon Session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00668"/>
            <a:ext cx="8229600" cy="5025496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KQ3: </a:t>
            </a:r>
            <a:r>
              <a:rPr lang="en-US" dirty="0" smtClean="0"/>
              <a:t>What do today’s exercises today tell us about: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how change (expected &amp; unexpected) happens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the applicability and usefulness of progress markers and of OM in general in </a:t>
            </a:r>
            <a:r>
              <a:rPr lang="en-US" dirty="0" err="1" smtClean="0"/>
              <a:t>imGoats</a:t>
            </a:r>
            <a:r>
              <a:rPr lang="en-US" dirty="0" smtClean="0"/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Process: 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Group discussion using fishbowl technique facilitated by </a:t>
            </a:r>
            <a:r>
              <a:rPr lang="en-US" dirty="0" err="1" smtClean="0"/>
              <a:t>Ewen</a:t>
            </a:r>
            <a:r>
              <a:rPr lang="en-US" dirty="0" smtClean="0"/>
              <a:t> (max 30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Summar</a:t>
            </a:r>
            <a:r>
              <a:rPr lang="en-US" dirty="0" smtClean="0"/>
              <a:t>y:  Key points and emerging questions from this entire session (</a:t>
            </a:r>
            <a:r>
              <a:rPr lang="en-US" dirty="0" err="1" smtClean="0"/>
              <a:t>Kees</a:t>
            </a:r>
            <a:r>
              <a:rPr lang="en-US" dirty="0" smtClean="0"/>
              <a:t>, 5-10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Closing Reflections:  </a:t>
            </a:r>
            <a:r>
              <a:rPr lang="en-US" dirty="0" err="1" smtClean="0"/>
              <a:t>Tezira</a:t>
            </a:r>
            <a:r>
              <a:rPr lang="en-US" dirty="0" smtClean="0"/>
              <a:t>, Dr. </a:t>
            </a:r>
            <a:r>
              <a:rPr lang="en-US" dirty="0" err="1" smtClean="0"/>
              <a:t>Hegede</a:t>
            </a: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912335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</TotalTime>
  <Words>668</Words>
  <Application>Microsoft Macintosh PowerPoint</Application>
  <PresentationFormat>On-screen Show (4:3)</PresentationFormat>
  <Paragraphs>85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Plan</vt:lpstr>
      <vt:lpstr>Guidance: Morning Session</vt:lpstr>
      <vt:lpstr>Guidance: Afternoon Session</vt:lpstr>
      <vt:lpstr>Guidance: Afternoon Session</vt:lpstr>
      <vt:lpstr>Guidance: Afternoon Session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Braun</dc:creator>
  <cp:lastModifiedBy>Kara Brown</cp:lastModifiedBy>
  <cp:revision>129</cp:revision>
  <dcterms:created xsi:type="dcterms:W3CDTF">2011-07-08T11:00:57Z</dcterms:created>
  <dcterms:modified xsi:type="dcterms:W3CDTF">2012-07-03T09:24:30Z</dcterms:modified>
</cp:coreProperties>
</file>